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73" r:id="rId6"/>
    <p:sldId id="259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60" r:id="rId20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D"/>
    <a:srgbClr val="F3E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en-GB"/>
            </a:fld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sz="4400" kern="1200" baseline="0">
                <a:latin typeface="Arial" panose="020B0604020202020204" pitchFamily="34" charset="0"/>
              </a:rPr>
              <a:t>Mod 38 – Trial and Improvement</a:t>
            </a:r>
            <a:endParaRPr sz="4400" kern="1200" baseline="0">
              <a:latin typeface="Arial" panose="020B0604020202020204" pitchFamily="34" charset="0"/>
            </a:endParaRPr>
          </a:p>
        </p:txBody>
      </p:sp>
      <p:sp>
        <p:nvSpPr>
          <p:cNvPr id="2051" name="Subtitle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s 11265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accent1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67" name="Text Box 11266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6 </a:t>
            </a:r>
            <a:r>
              <a:rPr sz="7200" b="1">
                <a:cs typeface="Arial" panose="020B0604020202020204" pitchFamily="34" charset="0"/>
              </a:rPr>
              <a:t>÷ 6</a:t>
            </a:r>
            <a:endParaRPr sz="7200" b="1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s 12289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hlink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291" name="Text Box 12290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2 x t = 12</a:t>
            </a:r>
            <a:endParaRPr sz="72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s 13313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rgbClr val="AAFAA4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3315" name="Text Box 13314"/>
          <p:cNvSpPr txBox="1"/>
          <p:nvPr/>
        </p:nvSpPr>
        <p:spPr>
          <a:xfrm>
            <a:off x="1331913" y="2492375"/>
            <a:ext cx="6840537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3(x + 3) = 3x + </a:t>
            </a:r>
            <a:endParaRPr sz="7200" b="1"/>
          </a:p>
        </p:txBody>
      </p:sp>
      <p:sp>
        <p:nvSpPr>
          <p:cNvPr id="13316" name="Rectangles 13315"/>
          <p:cNvSpPr/>
          <p:nvPr/>
        </p:nvSpPr>
        <p:spPr>
          <a:xfrm>
            <a:off x="7740650" y="2708275"/>
            <a:ext cx="503238" cy="865188"/>
          </a:xfrm>
          <a:prstGeom prst="rect">
            <a:avLst/>
          </a:prstGeom>
          <a:solidFill>
            <a:srgbClr val="ED4D0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s 14337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rgbClr val="D0F612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339" name="Text Box 14338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 2 x 6</a:t>
            </a:r>
            <a:endParaRPr sz="72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s 15361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accent1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5363" name="Text Box 15362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15 - 4 = x</a:t>
            </a:r>
            <a:endParaRPr sz="72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s 16385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rgbClr val="F8A6E1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6387" name="Text Box 16386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3 + x = 10</a:t>
            </a:r>
            <a:endParaRPr sz="72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s 17409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hlink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7411" name="Text Box 17410"/>
          <p:cNvSpPr txBox="1"/>
          <p:nvPr/>
        </p:nvSpPr>
        <p:spPr>
          <a:xfrm>
            <a:off x="1619250" y="2492375"/>
            <a:ext cx="655320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(x + 2) = 4x + 8</a:t>
            </a:r>
            <a:endParaRPr sz="7200" b="1"/>
          </a:p>
        </p:txBody>
      </p:sp>
      <p:sp>
        <p:nvSpPr>
          <p:cNvPr id="17412" name="Rectangles 17411"/>
          <p:cNvSpPr/>
          <p:nvPr/>
        </p:nvSpPr>
        <p:spPr>
          <a:xfrm>
            <a:off x="1042988" y="2708275"/>
            <a:ext cx="649287" cy="865188"/>
          </a:xfrm>
          <a:prstGeom prst="rect">
            <a:avLst/>
          </a:prstGeom>
          <a:solidFill>
            <a:srgbClr val="ED4D0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s 18433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accent1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8435" name="Text Box 18434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25 </a:t>
            </a:r>
            <a:r>
              <a:rPr sz="7200" b="1">
                <a:cs typeface="Arial" panose="020B0604020202020204" pitchFamily="34" charset="0"/>
              </a:rPr>
              <a:t>÷ 5 =</a:t>
            </a:r>
            <a:endParaRPr sz="7200" b="1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82" name="Group 3081"/>
          <p:cNvGrpSpPr/>
          <p:nvPr/>
        </p:nvGrpSpPr>
        <p:grpSpPr>
          <a:xfrm>
            <a:off x="1042988" y="333375"/>
            <a:ext cx="3455987" cy="6335713"/>
            <a:chOff x="657" y="210"/>
            <a:chExt cx="2177" cy="3991"/>
          </a:xfrm>
        </p:grpSpPr>
        <p:sp>
          <p:nvSpPr>
            <p:cNvPr id="3077" name="Rounded Rectangle 3076"/>
            <p:cNvSpPr/>
            <p:nvPr/>
          </p:nvSpPr>
          <p:spPr>
            <a:xfrm>
              <a:off x="657" y="210"/>
              <a:ext cx="2177" cy="39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5715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76" name="Text Box 3075"/>
            <p:cNvSpPr txBox="1"/>
            <p:nvPr/>
          </p:nvSpPr>
          <p:spPr>
            <a:xfrm>
              <a:off x="1201" y="346"/>
              <a:ext cx="1406" cy="373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/>
                <a:t>x + 5 = 12</a:t>
              </a:r>
              <a:endParaRPr sz="2400"/>
            </a:p>
            <a:p>
              <a:pPr>
                <a:spcBef>
                  <a:spcPct val="50000"/>
                </a:spcBef>
              </a:pPr>
              <a:endParaRPr sz="2400"/>
            </a:p>
            <a:p>
              <a:pPr>
                <a:spcBef>
                  <a:spcPct val="50000"/>
                </a:spcBef>
              </a:pPr>
              <a:r>
                <a:rPr sz="2400"/>
                <a:t>x – 3 = 6</a:t>
              </a:r>
              <a:endParaRPr sz="2400"/>
            </a:p>
            <a:p>
              <a:pPr>
                <a:spcBef>
                  <a:spcPct val="50000"/>
                </a:spcBef>
              </a:pPr>
              <a:endParaRPr sz="2400"/>
            </a:p>
            <a:p>
              <a:pPr>
                <a:spcBef>
                  <a:spcPct val="50000"/>
                </a:spcBef>
              </a:pPr>
              <a:r>
                <a:rPr sz="2400"/>
                <a:t>1 + x = 5</a:t>
              </a:r>
              <a:endParaRPr sz="2400"/>
            </a:p>
            <a:p>
              <a:pPr>
                <a:spcBef>
                  <a:spcPct val="50000"/>
                </a:spcBef>
              </a:pPr>
              <a:endParaRPr sz="2400"/>
            </a:p>
            <a:p>
              <a:pPr>
                <a:spcBef>
                  <a:spcPct val="50000"/>
                </a:spcBef>
              </a:pPr>
              <a:r>
                <a:rPr sz="2400"/>
                <a:t>2x + 4 = 16</a:t>
              </a:r>
              <a:endParaRPr sz="2400"/>
            </a:p>
            <a:p>
              <a:pPr>
                <a:spcBef>
                  <a:spcPct val="50000"/>
                </a:spcBef>
              </a:pPr>
              <a:endParaRPr sz="2400"/>
            </a:p>
            <a:p>
              <a:pPr>
                <a:spcBef>
                  <a:spcPct val="50000"/>
                </a:spcBef>
              </a:pPr>
              <a:r>
                <a:rPr sz="2400"/>
                <a:t>3x + 1 = 31</a:t>
              </a:r>
              <a:endParaRPr sz="2400"/>
            </a:p>
            <a:p>
              <a:pPr>
                <a:spcBef>
                  <a:spcPct val="50000"/>
                </a:spcBef>
              </a:pPr>
              <a:endParaRPr sz="2400"/>
            </a:p>
            <a:p>
              <a:pPr>
                <a:spcBef>
                  <a:spcPct val="50000"/>
                </a:spcBef>
              </a:pPr>
              <a:r>
                <a:rPr sz="2400"/>
                <a:t>2x – 2 = 8</a:t>
              </a:r>
              <a:endParaRPr sz="2400"/>
            </a:p>
          </p:txBody>
        </p:sp>
      </p:grpSp>
      <p:sp>
        <p:nvSpPr>
          <p:cNvPr id="3078" name="Text Box 3077"/>
          <p:cNvSpPr txBox="1"/>
          <p:nvPr/>
        </p:nvSpPr>
        <p:spPr>
          <a:xfrm>
            <a:off x="4930775" y="549275"/>
            <a:ext cx="1223963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/>
              <a:t>X = 7</a:t>
            </a:r>
            <a:endParaRPr sz="2400"/>
          </a:p>
          <a:p>
            <a:pPr>
              <a:spcBef>
                <a:spcPct val="50000"/>
              </a:spcBef>
            </a:pPr>
            <a:endParaRPr sz="2400"/>
          </a:p>
          <a:p>
            <a:pPr>
              <a:spcBef>
                <a:spcPct val="50000"/>
              </a:spcBef>
            </a:pPr>
            <a:r>
              <a:rPr sz="2400"/>
              <a:t>X = 9</a:t>
            </a:r>
            <a:endParaRPr sz="2400"/>
          </a:p>
          <a:p>
            <a:pPr>
              <a:spcBef>
                <a:spcPct val="50000"/>
              </a:spcBef>
            </a:pPr>
            <a:endParaRPr sz="2400"/>
          </a:p>
          <a:p>
            <a:pPr>
              <a:spcBef>
                <a:spcPct val="50000"/>
              </a:spcBef>
            </a:pPr>
            <a:r>
              <a:rPr sz="2400"/>
              <a:t>X = 4</a:t>
            </a:r>
            <a:endParaRPr sz="2400"/>
          </a:p>
          <a:p>
            <a:pPr>
              <a:spcBef>
                <a:spcPct val="50000"/>
              </a:spcBef>
            </a:pPr>
            <a:endParaRPr sz="2400"/>
          </a:p>
          <a:p>
            <a:pPr>
              <a:spcBef>
                <a:spcPct val="50000"/>
              </a:spcBef>
            </a:pPr>
            <a:r>
              <a:rPr sz="2400"/>
              <a:t>X = 6</a:t>
            </a:r>
            <a:endParaRPr sz="2400"/>
          </a:p>
          <a:p>
            <a:pPr>
              <a:spcBef>
                <a:spcPct val="50000"/>
              </a:spcBef>
            </a:pPr>
            <a:endParaRPr sz="2400"/>
          </a:p>
          <a:p>
            <a:pPr>
              <a:spcBef>
                <a:spcPct val="50000"/>
              </a:spcBef>
            </a:pPr>
            <a:r>
              <a:rPr sz="2400"/>
              <a:t>X = 10</a:t>
            </a:r>
            <a:endParaRPr sz="2400"/>
          </a:p>
          <a:p>
            <a:pPr>
              <a:spcBef>
                <a:spcPct val="50000"/>
              </a:spcBef>
            </a:pPr>
            <a:endParaRPr sz="2400"/>
          </a:p>
          <a:p>
            <a:pPr>
              <a:spcBef>
                <a:spcPct val="50000"/>
              </a:spcBef>
            </a:pPr>
            <a:r>
              <a:rPr sz="2400"/>
              <a:t>X = 5</a:t>
            </a:r>
            <a:endParaRPr sz="2400"/>
          </a:p>
        </p:txBody>
      </p:sp>
      <p:grpSp>
        <p:nvGrpSpPr>
          <p:cNvPr id="3081" name="Group 3080"/>
          <p:cNvGrpSpPr/>
          <p:nvPr/>
        </p:nvGrpSpPr>
        <p:grpSpPr>
          <a:xfrm>
            <a:off x="6262688" y="1989138"/>
            <a:ext cx="2630487" cy="2592387"/>
            <a:chOff x="3945" y="1253"/>
            <a:chExt cx="1657" cy="1633"/>
          </a:xfrm>
        </p:grpSpPr>
        <p:sp>
          <p:nvSpPr>
            <p:cNvPr id="3079" name="Explosion 1 3078"/>
            <p:cNvSpPr/>
            <p:nvPr/>
          </p:nvSpPr>
          <p:spPr>
            <a:xfrm>
              <a:off x="3945" y="1253"/>
              <a:ext cx="1657" cy="1633"/>
            </a:xfrm>
            <a:prstGeom prst="irregularSeal1">
              <a:avLst/>
            </a:prstGeom>
            <a:solidFill>
              <a:srgbClr val="F3E30D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0" name="Text Box 3079"/>
            <p:cNvSpPr txBox="1"/>
            <p:nvPr/>
          </p:nvSpPr>
          <p:spPr>
            <a:xfrm>
              <a:off x="4558" y="1842"/>
              <a:ext cx="771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3600" b="1"/>
                <a:t>41</a:t>
              </a:r>
              <a:endParaRPr sz="36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0" name="Rounded Rectangle 4099"/>
          <p:cNvSpPr/>
          <p:nvPr/>
        </p:nvSpPr>
        <p:spPr>
          <a:xfrm>
            <a:off x="2051050" y="260350"/>
            <a:ext cx="5113338" cy="136842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98" name="Title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t>Decimal Answers</a:t>
            </a:r>
          </a:p>
        </p:txBody>
      </p:sp>
      <p:sp>
        <p:nvSpPr>
          <p:cNvPr id="4101" name="Text Box 4100"/>
          <p:cNvSpPr txBox="1"/>
          <p:nvPr/>
        </p:nvSpPr>
        <p:spPr>
          <a:xfrm>
            <a:off x="1403350" y="2781300"/>
            <a:ext cx="4897438" cy="2647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/>
              <a:t>2x + 5 = 9.6</a:t>
            </a:r>
            <a:endParaRPr sz="2400" b="1"/>
          </a:p>
          <a:p>
            <a:pPr>
              <a:spcBef>
                <a:spcPct val="50000"/>
              </a:spcBef>
            </a:pPr>
            <a:endParaRPr sz="2400" b="1"/>
          </a:p>
          <a:p>
            <a:pPr>
              <a:spcBef>
                <a:spcPct val="50000"/>
              </a:spcBef>
            </a:pPr>
            <a:r>
              <a:rPr sz="2400" b="1"/>
              <a:t>3x + 4 = 20.2</a:t>
            </a:r>
            <a:endParaRPr sz="2400" b="1"/>
          </a:p>
          <a:p>
            <a:pPr>
              <a:spcBef>
                <a:spcPct val="50000"/>
              </a:spcBef>
            </a:pPr>
            <a:endParaRPr sz="2400" b="1"/>
          </a:p>
          <a:p>
            <a:pPr>
              <a:spcBef>
                <a:spcPct val="50000"/>
              </a:spcBef>
            </a:pPr>
            <a:r>
              <a:rPr sz="2400" b="1"/>
              <a:t>2x – 1 = 8.6</a:t>
            </a:r>
            <a:endParaRPr sz="2400" b="1"/>
          </a:p>
        </p:txBody>
      </p:sp>
      <p:sp>
        <p:nvSpPr>
          <p:cNvPr id="4102" name="Text Box 4101"/>
          <p:cNvSpPr txBox="1"/>
          <p:nvPr/>
        </p:nvSpPr>
        <p:spPr>
          <a:xfrm>
            <a:off x="4859338" y="2781300"/>
            <a:ext cx="13684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/>
              <a:t>x = 2.3</a:t>
            </a:r>
            <a:endParaRPr sz="2400" b="1"/>
          </a:p>
        </p:txBody>
      </p:sp>
      <p:sp>
        <p:nvSpPr>
          <p:cNvPr id="4103" name="Text Box 4102"/>
          <p:cNvSpPr txBox="1"/>
          <p:nvPr/>
        </p:nvSpPr>
        <p:spPr>
          <a:xfrm>
            <a:off x="4932363" y="3933825"/>
            <a:ext cx="1728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/>
              <a:t>x = 5.4</a:t>
            </a:r>
            <a:endParaRPr sz="2400" b="1"/>
          </a:p>
        </p:txBody>
      </p:sp>
      <p:sp>
        <p:nvSpPr>
          <p:cNvPr id="4105" name="Text Box 4104"/>
          <p:cNvSpPr txBox="1"/>
          <p:nvPr/>
        </p:nvSpPr>
        <p:spPr>
          <a:xfrm>
            <a:off x="5003800" y="4941888"/>
            <a:ext cx="12239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/>
              <a:t>x = 4.8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s 19459"/>
          <p:cNvSpPr/>
          <p:nvPr/>
        </p:nvSpPr>
        <p:spPr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altLang="x-none" u="sng"/>
              <a:t>Being systematic</a:t>
            </a:r>
            <a:endParaRPr lang="en-US" altLang="x-none" u="sng"/>
          </a:p>
        </p:txBody>
      </p:sp>
      <p:sp>
        <p:nvSpPr>
          <p:cNvPr id="19461" name="Text Box 19460"/>
          <p:cNvSpPr txBox="1"/>
          <p:nvPr/>
        </p:nvSpPr>
        <p:spPr>
          <a:xfrm>
            <a:off x="533400" y="990600"/>
            <a:ext cx="78486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  <a:buNone/>
            </a:pPr>
            <a:r>
              <a:rPr lang="en-US" altLang="x-none" sz="2400">
                <a:ea typeface="MS PGothic" pitchFamily="96" charset="-128"/>
              </a:rPr>
              <a:t>You can set your work out clearly as a table. </a:t>
            </a:r>
            <a:endParaRPr lang="en-US" altLang="x-none" sz="2400">
              <a:ea typeface="MS PGothic" pitchFamily="96" charset="-128"/>
            </a:endParaRPr>
          </a:p>
          <a:p>
            <a:pPr eaLnBrk="0" hangingPunct="0">
              <a:spcBef>
                <a:spcPct val="50000"/>
              </a:spcBef>
              <a:buNone/>
            </a:pPr>
            <a:r>
              <a:rPr lang="en-US" altLang="x-none" sz="2400">
                <a:ea typeface="MS PGothic" pitchFamily="96" charset="-128"/>
              </a:rPr>
              <a:t>E.g. Solve  </a:t>
            </a:r>
            <a:r>
              <a:rPr lang="en-US" altLang="x-none" sz="2400" b="1">
                <a:ea typeface="MS PGothic" pitchFamily="96" charset="-128"/>
              </a:rPr>
              <a:t>n</a:t>
            </a:r>
            <a:r>
              <a:rPr lang="en-US" altLang="x-none" sz="2400" b="1" baseline="30000">
                <a:ea typeface="MS PGothic" pitchFamily="96" charset="-128"/>
              </a:rPr>
              <a:t>2</a:t>
            </a:r>
            <a:r>
              <a:rPr lang="en-US" altLang="x-none" sz="2400" b="1">
                <a:ea typeface="MS PGothic" pitchFamily="96" charset="-128"/>
              </a:rPr>
              <a:t> - n = 1</a:t>
            </a:r>
            <a:r>
              <a:rPr lang="en-US" altLang="x-none" sz="2400">
                <a:ea typeface="MS PGothic" pitchFamily="96" charset="-128"/>
              </a:rPr>
              <a:t>  to 1 d.p.</a:t>
            </a:r>
            <a:endParaRPr lang="en-US" altLang="x-none" sz="2400">
              <a:ea typeface="MS PGothic" pitchFamily="96" charset="-128"/>
            </a:endParaRPr>
          </a:p>
        </p:txBody>
      </p:sp>
      <p:graphicFrame>
        <p:nvGraphicFramePr>
          <p:cNvPr id="19553" name="Table 19552"/>
          <p:cNvGraphicFramePr/>
          <p:nvPr/>
        </p:nvGraphicFramePr>
        <p:xfrm>
          <a:off x="1143000" y="2286000"/>
          <a:ext cx="6858000" cy="4065588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</a:tblGrid>
              <a:tr h="581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Trial n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   n</a:t>
                      </a:r>
                      <a:r>
                        <a:rPr lang="en-US" altLang="x-none" baseline="30000"/>
                        <a:t>2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    n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  n</a:t>
                      </a:r>
                      <a:r>
                        <a:rPr lang="en-US" altLang="x-none" baseline="30000"/>
                        <a:t>2</a:t>
                      </a:r>
                      <a:r>
                        <a:rPr lang="en-US" altLang="x-none"/>
                        <a:t>-n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Result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0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sz="2000"/>
                        <a:t>Too small</a:t>
                      </a:r>
                      <a:endParaRPr lang="en-US" altLang="x-none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1.5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2.25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1.5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0.75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sz="2000"/>
                        <a:t>Too small</a:t>
                      </a:r>
                      <a:endParaRPr lang="en-US" altLang="x-none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1.6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2.56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1.6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0.96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sz="2000"/>
                        <a:t>Too small</a:t>
                      </a:r>
                      <a:endParaRPr lang="en-US" altLang="x-none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1.7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2.89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1.7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1.19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sz="2000"/>
                        <a:t>Too big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1.61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2.5921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1.61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0.9821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sz="2000"/>
                        <a:t>Too small</a:t>
                      </a:r>
                      <a:endParaRPr lang="en-US" altLang="x-none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1.62</a:t>
                      </a:r>
                      <a:endParaRPr lang="en-US" altLang="x-none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2.6244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1.62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/>
                        <a:t>1.0044</a:t>
                      </a:r>
                      <a:endParaRPr lang="en-US" altLang="x-none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sz="2000"/>
                        <a:t>Too big</a:t>
                      </a:r>
                      <a:endParaRPr lang="en-US" altLang="x-none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54" name="Rectangles 19553"/>
          <p:cNvSpPr/>
          <p:nvPr/>
        </p:nvSpPr>
        <p:spPr>
          <a:xfrm>
            <a:off x="1187450" y="2997200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55" name="Rectangles 19554"/>
          <p:cNvSpPr/>
          <p:nvPr/>
        </p:nvSpPr>
        <p:spPr>
          <a:xfrm>
            <a:off x="2555875" y="2997200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56" name="Rectangles 19555"/>
          <p:cNvSpPr/>
          <p:nvPr/>
        </p:nvSpPr>
        <p:spPr>
          <a:xfrm>
            <a:off x="3924300" y="2924175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57" name="Rectangles 19556"/>
          <p:cNvSpPr/>
          <p:nvPr/>
        </p:nvSpPr>
        <p:spPr>
          <a:xfrm>
            <a:off x="5292725" y="2997200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58" name="Rectangles 19557"/>
          <p:cNvSpPr/>
          <p:nvPr/>
        </p:nvSpPr>
        <p:spPr>
          <a:xfrm>
            <a:off x="6659563" y="2924175"/>
            <a:ext cx="1225550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59" name="Rectangles 19558"/>
          <p:cNvSpPr/>
          <p:nvPr/>
        </p:nvSpPr>
        <p:spPr>
          <a:xfrm>
            <a:off x="1187450" y="3500438"/>
            <a:ext cx="792163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0" name="Rectangles 19559"/>
          <p:cNvSpPr/>
          <p:nvPr/>
        </p:nvSpPr>
        <p:spPr>
          <a:xfrm>
            <a:off x="2555875" y="3500438"/>
            <a:ext cx="792163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1" name="Rectangles 19560"/>
          <p:cNvSpPr/>
          <p:nvPr/>
        </p:nvSpPr>
        <p:spPr>
          <a:xfrm>
            <a:off x="3995738" y="3573463"/>
            <a:ext cx="792162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2" name="Rectangles 19561"/>
          <p:cNvSpPr/>
          <p:nvPr/>
        </p:nvSpPr>
        <p:spPr>
          <a:xfrm>
            <a:off x="5292725" y="3500438"/>
            <a:ext cx="792163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3" name="Rectangles 19562"/>
          <p:cNvSpPr/>
          <p:nvPr/>
        </p:nvSpPr>
        <p:spPr>
          <a:xfrm>
            <a:off x="6732588" y="3500438"/>
            <a:ext cx="1079500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4" name="Rectangles 19563"/>
          <p:cNvSpPr/>
          <p:nvPr/>
        </p:nvSpPr>
        <p:spPr>
          <a:xfrm>
            <a:off x="1258888" y="4149725"/>
            <a:ext cx="792162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5" name="Rectangles 19564"/>
          <p:cNvSpPr/>
          <p:nvPr/>
        </p:nvSpPr>
        <p:spPr>
          <a:xfrm>
            <a:off x="2555875" y="4076700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6" name="Rectangles 19565"/>
          <p:cNvSpPr/>
          <p:nvPr/>
        </p:nvSpPr>
        <p:spPr>
          <a:xfrm>
            <a:off x="3924300" y="4149725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7" name="Rectangles 19566"/>
          <p:cNvSpPr/>
          <p:nvPr/>
        </p:nvSpPr>
        <p:spPr>
          <a:xfrm>
            <a:off x="5364163" y="4076700"/>
            <a:ext cx="792162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8" name="Rectangles 19567"/>
          <p:cNvSpPr/>
          <p:nvPr/>
        </p:nvSpPr>
        <p:spPr>
          <a:xfrm>
            <a:off x="6732588" y="4076700"/>
            <a:ext cx="1152525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69" name="Rectangles 19568"/>
          <p:cNvSpPr/>
          <p:nvPr/>
        </p:nvSpPr>
        <p:spPr>
          <a:xfrm>
            <a:off x="1258888" y="4724400"/>
            <a:ext cx="792162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0" name="Rectangles 19569"/>
          <p:cNvSpPr/>
          <p:nvPr/>
        </p:nvSpPr>
        <p:spPr>
          <a:xfrm>
            <a:off x="2627313" y="4724400"/>
            <a:ext cx="792162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1" name="Rectangles 19570"/>
          <p:cNvSpPr/>
          <p:nvPr/>
        </p:nvSpPr>
        <p:spPr>
          <a:xfrm>
            <a:off x="3924300" y="4652963"/>
            <a:ext cx="792163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2" name="Rectangles 19571"/>
          <p:cNvSpPr/>
          <p:nvPr/>
        </p:nvSpPr>
        <p:spPr>
          <a:xfrm>
            <a:off x="5292725" y="4652963"/>
            <a:ext cx="792163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3" name="Rectangles 19572"/>
          <p:cNvSpPr/>
          <p:nvPr/>
        </p:nvSpPr>
        <p:spPr>
          <a:xfrm>
            <a:off x="6732588" y="4652963"/>
            <a:ext cx="863600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4" name="Rectangles 19573"/>
          <p:cNvSpPr/>
          <p:nvPr/>
        </p:nvSpPr>
        <p:spPr>
          <a:xfrm>
            <a:off x="1187450" y="5300663"/>
            <a:ext cx="792163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5" name="Rectangles 19574"/>
          <p:cNvSpPr/>
          <p:nvPr/>
        </p:nvSpPr>
        <p:spPr>
          <a:xfrm>
            <a:off x="2627313" y="5300663"/>
            <a:ext cx="1152525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6" name="Rectangles 19575"/>
          <p:cNvSpPr/>
          <p:nvPr/>
        </p:nvSpPr>
        <p:spPr>
          <a:xfrm>
            <a:off x="3924300" y="5229225"/>
            <a:ext cx="792163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7" name="Rectangles 19576"/>
          <p:cNvSpPr/>
          <p:nvPr/>
        </p:nvSpPr>
        <p:spPr>
          <a:xfrm>
            <a:off x="5292725" y="5229225"/>
            <a:ext cx="1150938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8" name="Rectangles 19577"/>
          <p:cNvSpPr/>
          <p:nvPr/>
        </p:nvSpPr>
        <p:spPr>
          <a:xfrm>
            <a:off x="6732588" y="5229225"/>
            <a:ext cx="1152525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79" name="Rectangles 19578"/>
          <p:cNvSpPr/>
          <p:nvPr/>
        </p:nvSpPr>
        <p:spPr>
          <a:xfrm>
            <a:off x="1258888" y="5876925"/>
            <a:ext cx="792162" cy="3603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80" name="Rectangles 19579"/>
          <p:cNvSpPr/>
          <p:nvPr/>
        </p:nvSpPr>
        <p:spPr>
          <a:xfrm>
            <a:off x="2627313" y="5805488"/>
            <a:ext cx="1223962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81" name="Rectangles 19580"/>
          <p:cNvSpPr/>
          <p:nvPr/>
        </p:nvSpPr>
        <p:spPr>
          <a:xfrm>
            <a:off x="3995738" y="5805488"/>
            <a:ext cx="792162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82" name="Rectangles 19581"/>
          <p:cNvSpPr/>
          <p:nvPr/>
        </p:nvSpPr>
        <p:spPr>
          <a:xfrm>
            <a:off x="5292725" y="5805488"/>
            <a:ext cx="1150938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9583" name="Rectangles 19582"/>
          <p:cNvSpPr/>
          <p:nvPr/>
        </p:nvSpPr>
        <p:spPr>
          <a:xfrm>
            <a:off x="6732588" y="5805488"/>
            <a:ext cx="935037" cy="3603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9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9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9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9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9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9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9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9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9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9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9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9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9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9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9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9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9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9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9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9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9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19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9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19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9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9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9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19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s 7169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accent1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1" name="Text Box 7170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X + 7 = 12</a:t>
            </a:r>
            <a:endParaRPr sz="72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s 9217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hlink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219" name="Text Box 9218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16 </a:t>
            </a:r>
            <a:r>
              <a:rPr sz="7200" b="1">
                <a:cs typeface="Arial" panose="020B0604020202020204" pitchFamily="34" charset="0"/>
              </a:rPr>
              <a:t>÷ 2 </a:t>
            </a:r>
            <a:endParaRPr sz="7200" b="1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s 8193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rgbClr val="800000">
              <a:alpha val="49001"/>
            </a:srgbClr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195" name="Text Box 8194"/>
          <p:cNvSpPr txBox="1"/>
          <p:nvPr/>
        </p:nvSpPr>
        <p:spPr>
          <a:xfrm>
            <a:off x="2268538" y="2492375"/>
            <a:ext cx="525621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70a  = 700</a:t>
            </a:r>
            <a:endParaRPr sz="72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s 10241"/>
          <p:cNvSpPr/>
          <p:nvPr/>
        </p:nvSpPr>
        <p:spPr>
          <a:xfrm>
            <a:off x="539750" y="549275"/>
            <a:ext cx="8208963" cy="5616575"/>
          </a:xfrm>
          <a:prstGeom prst="rect">
            <a:avLst/>
          </a:prstGeom>
          <a:solidFill>
            <a:schemeClr val="folHlink"/>
          </a:solidFill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0243" name="Text Box 10242"/>
          <p:cNvSpPr txBox="1"/>
          <p:nvPr/>
        </p:nvSpPr>
        <p:spPr>
          <a:xfrm>
            <a:off x="1258888" y="2492375"/>
            <a:ext cx="6265862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7200" b="1"/>
              <a:t>2(x + 1) = 2x + </a:t>
            </a:r>
            <a:endParaRPr sz="7200" b="1"/>
          </a:p>
        </p:txBody>
      </p:sp>
      <p:sp>
        <p:nvSpPr>
          <p:cNvPr id="10244" name="Rectangles 10243"/>
          <p:cNvSpPr/>
          <p:nvPr/>
        </p:nvSpPr>
        <p:spPr>
          <a:xfrm>
            <a:off x="7667625" y="2636838"/>
            <a:ext cx="504825" cy="863600"/>
          </a:xfrm>
          <a:prstGeom prst="rect">
            <a:avLst/>
          </a:prstGeom>
          <a:solidFill>
            <a:srgbClr val="ED4D0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WPS Presentation</Application>
  <PresentationFormat>On-screen Show</PresentationFormat>
  <Paragraphs>141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SimSun</vt:lpstr>
      <vt:lpstr>Wingdings</vt:lpstr>
      <vt:lpstr>MS PGothic</vt:lpstr>
      <vt:lpstr>Microsoft YaHei</vt:lpstr>
      <vt:lpstr>Arial Unicode MS</vt:lpstr>
      <vt:lpstr>Calibri</vt:lpstr>
      <vt:lpstr>Trebuchet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Manor CE Secondary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38 – Trial and Improvement</dc:title>
  <dc:creator>System Administrator</dc:creator>
  <cp:lastModifiedBy>apc</cp:lastModifiedBy>
  <cp:revision>6</cp:revision>
  <dcterms:created xsi:type="dcterms:W3CDTF">2024-04-12T08:56:00Z</dcterms:created>
  <dcterms:modified xsi:type="dcterms:W3CDTF">2024-04-12T08:56:00Z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